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7" r:id="rId2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EA6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33" d="100"/>
          <a:sy n="33" d="100"/>
        </p:scale>
        <p:origin x="221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8DEC9-BD24-4A18-B3F1-93C0D2F1D9D7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84100A-AA4B-4D1D-A748-1AB194B360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7915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951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8512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591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060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2189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9788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402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316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9359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95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388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84604-699D-43C3-9ACC-CCC71D3C7884}" type="datetimeFigureOut">
              <a:rPr lang="en-GB" smtClean="0"/>
              <a:t>02/05/2021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4C59C-D933-4265-ADFF-5D8B66E42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1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hyperlink" Target="https://www.linkedin.com/company/alpaca4d" TargetMode="External"/><Relationship Id="rId18" Type="http://schemas.openxmlformats.org/officeDocument/2006/relationships/hyperlink" Target="mailto:alpaca4d@gmail.com" TargetMode="External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hyperlink" Target="https://www.facebook.com/Alpaca4d/" TargetMode="External"/><Relationship Id="rId17" Type="http://schemas.openxmlformats.org/officeDocument/2006/relationships/hyperlink" Target="https://teams.microsoft.com/l/meetup-join/19%3a340ab83a69784c05b3d94cc68cefc8f1%40thread.tacv2/1614332229636?context=%7b%22Tid%22%3a%22c7456b31-a220-47f5-be52-473828670aa1%22%2c%22Oid%22%3a%22ac80ec18-7d7c-45fc-a939-770953ea09b6%22%7d" TargetMode="External"/><Relationship Id="rId2" Type="http://schemas.openxmlformats.org/officeDocument/2006/relationships/image" Target="../media/image1.jpeg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1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hyperlink" Target="https://www.instagram.com/alpaca4d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7795FC71-D04D-41CB-9B19-A403F76B96F9}"/>
              </a:ext>
            </a:extLst>
          </p:cNvPr>
          <p:cNvSpPr/>
          <p:nvPr/>
        </p:nvSpPr>
        <p:spPr>
          <a:xfrm>
            <a:off x="4709238" y="4880859"/>
            <a:ext cx="426720" cy="45595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0" name="Picture 6" descr="Vinicunca: la magia arcobaleno del Perù - Easyviaggio">
            <a:extLst>
              <a:ext uri="{FF2B5EF4-FFF2-40B4-BE49-F238E27FC236}">
                <a16:creationId xmlns:a16="http://schemas.microsoft.com/office/drawing/2014/main" id="{64A83F34-976E-42C2-92DB-9C964279CA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45" t="-721" b="1"/>
          <a:stretch/>
        </p:blipFill>
        <p:spPr bwMode="auto">
          <a:xfrm>
            <a:off x="-1" y="1331126"/>
            <a:ext cx="9601201" cy="11460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Università di Pisa | Cluster Trasporti">
            <a:extLst>
              <a:ext uri="{FF2B5EF4-FFF2-40B4-BE49-F238E27FC236}">
                <a16:creationId xmlns:a16="http://schemas.microsoft.com/office/drawing/2014/main" id="{601A515F-F902-4D3A-98E7-FFD88F5E7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29" r="69515" b="32524"/>
          <a:stretch/>
        </p:blipFill>
        <p:spPr bwMode="auto">
          <a:xfrm>
            <a:off x="0" y="17231"/>
            <a:ext cx="1385276" cy="138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EC113F-617E-48B5-94D6-70291E1F3BE2}"/>
              </a:ext>
            </a:extLst>
          </p:cNvPr>
          <p:cNvSpPr txBox="1"/>
          <p:nvPr/>
        </p:nvSpPr>
        <p:spPr>
          <a:xfrm>
            <a:off x="2576592" y="1516649"/>
            <a:ext cx="67820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GB" sz="2400" b="1" dirty="0" err="1">
                <a:latin typeface="Agency FB" panose="020B0503020202020204" pitchFamily="34" charset="0"/>
              </a:rPr>
              <a:t>Martedì</a:t>
            </a:r>
            <a:r>
              <a:rPr lang="en-GB" sz="2400" b="1" dirty="0">
                <a:latin typeface="Agency FB" panose="020B0503020202020204" pitchFamily="34" charset="0"/>
              </a:rPr>
              <a:t> 11 </a:t>
            </a:r>
            <a:r>
              <a:rPr lang="en-GB" sz="2400" b="1" dirty="0" err="1">
                <a:latin typeface="Agency FB" panose="020B0503020202020204" pitchFamily="34" charset="0"/>
              </a:rPr>
              <a:t>maggio</a:t>
            </a:r>
            <a:r>
              <a:rPr lang="en-GB" sz="2400" b="1" dirty="0">
                <a:latin typeface="Agency FB" panose="020B0503020202020204" pitchFamily="34" charset="0"/>
              </a:rPr>
              <a:t> 2021 </a:t>
            </a:r>
          </a:p>
          <a:p>
            <a:pPr algn="r">
              <a:lnSpc>
                <a:spcPct val="150000"/>
              </a:lnSpc>
            </a:pPr>
            <a:r>
              <a:rPr lang="en-GB" sz="2400" b="1" dirty="0">
                <a:latin typeface="Agency FB" panose="020B0503020202020204" pitchFamily="34" charset="0"/>
              </a:rPr>
              <a:t>13:30 – 15:30</a:t>
            </a:r>
          </a:p>
          <a:p>
            <a:pPr algn="r"/>
            <a:endParaRPr lang="en-GB" sz="2400" b="1" dirty="0">
              <a:latin typeface="Agency FB" panose="020B0503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B1BCD4-D6C2-4AA0-A9D2-C58A87C268C5}"/>
              </a:ext>
            </a:extLst>
          </p:cNvPr>
          <p:cNvSpPr txBox="1"/>
          <p:nvPr/>
        </p:nvSpPr>
        <p:spPr>
          <a:xfrm>
            <a:off x="4849177" y="2891619"/>
            <a:ext cx="467932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dirty="0">
                <a:latin typeface="Agency FB" panose="020B0503020202020204" pitchFamily="34" charset="0"/>
              </a:rPr>
              <a:t>Il </a:t>
            </a:r>
            <a:r>
              <a:rPr lang="en-GB" sz="2000" dirty="0" err="1">
                <a:latin typeface="Agency FB" panose="020B0503020202020204" pitchFamily="34" charset="0"/>
              </a:rPr>
              <a:t>seminario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si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svolgerà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nell’ambito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dell’insegnamento</a:t>
            </a:r>
            <a:r>
              <a:rPr lang="en-GB" sz="2000" dirty="0">
                <a:latin typeface="Agency FB" panose="020B0503020202020204" pitchFamily="34" charset="0"/>
              </a:rPr>
              <a:t> di </a:t>
            </a:r>
            <a:r>
              <a:rPr lang="en-GB" sz="2000" dirty="0" err="1">
                <a:latin typeface="Agency FB" panose="020B0503020202020204" pitchFamily="34" charset="0"/>
              </a:rPr>
              <a:t>Meccanica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Computazionale</a:t>
            </a:r>
            <a:r>
              <a:rPr lang="en-GB" sz="2000" dirty="0">
                <a:latin typeface="Agency FB" panose="020B0503020202020204" pitchFamily="34" charset="0"/>
              </a:rPr>
              <a:t> tenuto dal </a:t>
            </a:r>
            <a:r>
              <a:rPr lang="en-GB" sz="2000" dirty="0" err="1">
                <a:latin typeface="Agency FB" panose="020B0503020202020204" pitchFamily="34" charset="0"/>
              </a:rPr>
              <a:t>Professore</a:t>
            </a:r>
            <a:r>
              <a:rPr lang="en-GB" sz="2000" dirty="0">
                <a:latin typeface="Agency FB" panose="020B0503020202020204" pitchFamily="34" charset="0"/>
              </a:rPr>
              <a:t> Paolo S. </a:t>
            </a:r>
            <a:r>
              <a:rPr lang="en-GB" sz="2000" dirty="0" err="1">
                <a:latin typeface="Agency FB" panose="020B0503020202020204" pitchFamily="34" charset="0"/>
              </a:rPr>
              <a:t>Valvo</a:t>
            </a:r>
            <a:r>
              <a:rPr lang="en-GB" sz="2000" dirty="0">
                <a:latin typeface="Agency FB" panose="020B0503020202020204" pitchFamily="34" charset="0"/>
              </a:rPr>
              <a:t> del </a:t>
            </a:r>
            <a:r>
              <a:rPr lang="en-GB" sz="2000" dirty="0" err="1">
                <a:latin typeface="Agency FB" panose="020B0503020202020204" pitchFamily="34" charset="0"/>
              </a:rPr>
              <a:t>corso</a:t>
            </a:r>
            <a:r>
              <a:rPr lang="en-GB" sz="2000" dirty="0">
                <a:latin typeface="Agency FB" panose="020B0503020202020204" pitchFamily="34" charset="0"/>
              </a:rPr>
              <a:t> di </a:t>
            </a:r>
            <a:r>
              <a:rPr lang="en-GB" sz="2000" dirty="0" err="1">
                <a:latin typeface="Agency FB" panose="020B0503020202020204" pitchFamily="34" charset="0"/>
              </a:rPr>
              <a:t>laurea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magistrale</a:t>
            </a:r>
            <a:r>
              <a:rPr lang="en-GB" sz="2000" dirty="0">
                <a:latin typeface="Agency FB" panose="020B0503020202020204" pitchFamily="34" charset="0"/>
              </a:rPr>
              <a:t> in </a:t>
            </a:r>
            <a:r>
              <a:rPr lang="en-GB" sz="2000" dirty="0" err="1">
                <a:latin typeface="Agency FB" panose="020B0503020202020204" pitchFamily="34" charset="0"/>
              </a:rPr>
              <a:t>Ingegneria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Strutturale</a:t>
            </a:r>
            <a:r>
              <a:rPr lang="en-GB" sz="2000" dirty="0">
                <a:latin typeface="Agency FB" panose="020B0503020202020204" pitchFamily="34" charset="0"/>
              </a:rPr>
              <a:t> e </a:t>
            </a:r>
            <a:r>
              <a:rPr lang="en-GB" sz="2000" dirty="0" err="1">
                <a:latin typeface="Agency FB" panose="020B0503020202020204" pitchFamily="34" charset="0"/>
              </a:rPr>
              <a:t>Edile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dell’Università</a:t>
            </a:r>
            <a:r>
              <a:rPr lang="en-GB" sz="2000" dirty="0">
                <a:latin typeface="Agency FB" panose="020B0503020202020204" pitchFamily="34" charset="0"/>
              </a:rPr>
              <a:t> di Pisa. Il </a:t>
            </a:r>
            <a:r>
              <a:rPr lang="en-GB" sz="2000" dirty="0" err="1">
                <a:latin typeface="Agency FB" panose="020B0503020202020204" pitchFamily="34" charset="0"/>
              </a:rPr>
              <a:t>seminario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mira</a:t>
            </a:r>
            <a:r>
              <a:rPr lang="en-GB" sz="2000" dirty="0">
                <a:latin typeface="Agency FB" panose="020B0503020202020204" pitchFamily="34" charset="0"/>
              </a:rPr>
              <a:t> ad </a:t>
            </a:r>
            <a:r>
              <a:rPr lang="en-GB" sz="2000" dirty="0" err="1">
                <a:latin typeface="Agency FB" panose="020B0503020202020204" pitchFamily="34" charset="0"/>
              </a:rPr>
              <a:t>illustrare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gli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strumenti</a:t>
            </a:r>
            <a:r>
              <a:rPr lang="en-GB" sz="2000" dirty="0">
                <a:latin typeface="Agency FB" panose="020B0503020202020204" pitchFamily="34" charset="0"/>
              </a:rPr>
              <a:t> e le </a:t>
            </a:r>
            <a:r>
              <a:rPr lang="en-GB" sz="2000" dirty="0" err="1">
                <a:latin typeface="Agency FB" panose="020B0503020202020204" pitchFamily="34" charset="0"/>
              </a:rPr>
              <a:t>tecniche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parametriche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usati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nella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modellazione</a:t>
            </a:r>
            <a:r>
              <a:rPr lang="en-GB" sz="2000" dirty="0">
                <a:latin typeface="Agency FB" panose="020B0503020202020204" pitchFamily="34" charset="0"/>
              </a:rPr>
              <a:t> </a:t>
            </a:r>
            <a:r>
              <a:rPr lang="en-GB" sz="2000" dirty="0" err="1">
                <a:latin typeface="Agency FB" panose="020B0503020202020204" pitchFamily="34" charset="0"/>
              </a:rPr>
              <a:t>strutturale</a:t>
            </a:r>
            <a:r>
              <a:rPr lang="en-GB" sz="2000" dirty="0">
                <a:latin typeface="Agency FB" panose="020B0503020202020204" pitchFamily="34" charset="0"/>
              </a:rPr>
              <a:t>, </a:t>
            </a:r>
            <a:r>
              <a:rPr lang="en-GB" sz="2000" dirty="0" err="1">
                <a:latin typeface="Agency FB" panose="020B0503020202020204" pitchFamily="34" charset="0"/>
              </a:rPr>
              <a:t>introducendo</a:t>
            </a:r>
            <a:r>
              <a:rPr lang="en-GB" sz="2000" dirty="0">
                <a:latin typeface="Agency FB" panose="020B0503020202020204" pitchFamily="34" charset="0"/>
              </a:rPr>
              <a:t> “Alpaca4d”, un nuovo tool per </a:t>
            </a:r>
            <a:r>
              <a:rPr lang="en-GB" sz="2000" dirty="0" err="1">
                <a:latin typeface="Agency FB" panose="020B0503020202020204" pitchFamily="34" charset="0"/>
              </a:rPr>
              <a:t>analisi</a:t>
            </a:r>
            <a:r>
              <a:rPr lang="en-GB" sz="2000" dirty="0">
                <a:latin typeface="Agency FB" panose="020B0503020202020204" pitchFamily="34" charset="0"/>
              </a:rPr>
              <a:t> FEM.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4876070-637D-4D54-8B4C-506EB3C342FE}"/>
              </a:ext>
            </a:extLst>
          </p:cNvPr>
          <p:cNvGrpSpPr/>
          <p:nvPr/>
        </p:nvGrpSpPr>
        <p:grpSpPr>
          <a:xfrm>
            <a:off x="5060949" y="6826252"/>
            <a:ext cx="4436971" cy="5868816"/>
            <a:chOff x="5059659" y="6952196"/>
            <a:chExt cx="4001136" cy="5323106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6DD7D48-188F-4257-83E6-9176A18132A8}"/>
                </a:ext>
              </a:extLst>
            </p:cNvPr>
            <p:cNvGrpSpPr/>
            <p:nvPr/>
          </p:nvGrpSpPr>
          <p:grpSpPr>
            <a:xfrm>
              <a:off x="5059659" y="6952196"/>
              <a:ext cx="4001136" cy="5318709"/>
              <a:chOff x="7384768" y="10932944"/>
              <a:chExt cx="3616455" cy="5533784"/>
            </a:xfrm>
          </p:grpSpPr>
          <p:pic>
            <p:nvPicPr>
              <p:cNvPr id="35" name="Picture 34" descr="Shape&#10;&#10;Description automatically generated with medium confidence">
                <a:extLst>
                  <a:ext uri="{FF2B5EF4-FFF2-40B4-BE49-F238E27FC236}">
                    <a16:creationId xmlns:a16="http://schemas.microsoft.com/office/drawing/2014/main" id="{F303690E-AF24-4187-8186-6821885F27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93157" y="12814454"/>
                <a:ext cx="1771650" cy="1787508"/>
              </a:xfrm>
              <a:prstGeom prst="rect">
                <a:avLst/>
              </a:prstGeom>
            </p:spPr>
          </p:pic>
          <p:pic>
            <p:nvPicPr>
              <p:cNvPr id="36" name="Picture 35" descr="Shape&#10;&#10;Description automatically generated with medium confidence">
                <a:extLst>
                  <a:ext uri="{FF2B5EF4-FFF2-40B4-BE49-F238E27FC236}">
                    <a16:creationId xmlns:a16="http://schemas.microsoft.com/office/drawing/2014/main" id="{673BED2B-13C4-4BBF-A59F-5DD0D76A5B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92238" y="14695078"/>
                <a:ext cx="1772569" cy="1771650"/>
              </a:xfrm>
              <a:prstGeom prst="rect">
                <a:avLst/>
              </a:prstGeom>
            </p:spPr>
          </p:pic>
          <p:pic>
            <p:nvPicPr>
              <p:cNvPr id="37" name="Picture 36" descr="Chart, surface chart&#10;&#10;Description automatically generated">
                <a:extLst>
                  <a:ext uri="{FF2B5EF4-FFF2-40B4-BE49-F238E27FC236}">
                    <a16:creationId xmlns:a16="http://schemas.microsoft.com/office/drawing/2014/main" id="{90A571BB-EBA1-46FE-BAE2-32F6FC9329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36583" y="10942056"/>
                <a:ext cx="1764640" cy="1787507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55B28335-9DBC-4FFA-B48E-96FAFD5430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36584" y="12814454"/>
                <a:ext cx="1764639" cy="1787508"/>
              </a:xfrm>
              <a:prstGeom prst="rect">
                <a:avLst/>
              </a:prstGeom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0E7A401C-804A-4FF1-A3B6-A48EFC8F9C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384768" y="10932944"/>
                <a:ext cx="1771651" cy="1787508"/>
              </a:xfrm>
              <a:prstGeom prst="rect">
                <a:avLst/>
              </a:prstGeom>
            </p:spPr>
          </p:pic>
        </p:grpSp>
        <p:pic>
          <p:nvPicPr>
            <p:cNvPr id="43" name="Picture 42" descr="A picture containing metalware, colorful&#10;&#10;Description automatically generated">
              <a:extLst>
                <a:ext uri="{FF2B5EF4-FFF2-40B4-BE49-F238E27FC236}">
                  <a16:creationId xmlns:a16="http://schemas.microsoft.com/office/drawing/2014/main" id="{1DEDF532-DBED-4538-AFD1-03D4F09DF3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001"/>
            <a:stretch/>
          </p:blipFill>
          <p:spPr>
            <a:xfrm>
              <a:off x="7108451" y="10557267"/>
              <a:ext cx="1952343" cy="1718035"/>
            </a:xfrm>
            <a:prstGeom prst="rect">
              <a:avLst/>
            </a:prstGeom>
          </p:spPr>
        </p:pic>
      </p:grp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83E24C4-3DA8-4562-9B5F-EB0EC0F12854}"/>
              </a:ext>
            </a:extLst>
          </p:cNvPr>
          <p:cNvCxnSpPr>
            <a:cxnSpLocks/>
          </p:cNvCxnSpPr>
          <p:nvPr/>
        </p:nvCxnSpPr>
        <p:spPr>
          <a:xfrm>
            <a:off x="282171" y="2149193"/>
            <a:ext cx="907647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9998B22C-A0B0-498E-BD05-8D2EAD8954FE}"/>
              </a:ext>
            </a:extLst>
          </p:cNvPr>
          <p:cNvSpPr txBox="1"/>
          <p:nvPr/>
        </p:nvSpPr>
        <p:spPr>
          <a:xfrm>
            <a:off x="297922" y="1523588"/>
            <a:ext cx="46217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b="1" dirty="0">
                <a:latin typeface="Agency FB" panose="020B0503020202020204" pitchFamily="34" charset="0"/>
              </a:rPr>
              <a:t>Alpaca4d: un nuovo tool per </a:t>
            </a:r>
            <a:r>
              <a:rPr lang="en-GB" sz="2400" b="1" dirty="0" err="1">
                <a:latin typeface="Agency FB" panose="020B0503020202020204" pitchFamily="34" charset="0"/>
              </a:rPr>
              <a:t>analisi</a:t>
            </a:r>
            <a:r>
              <a:rPr lang="en-GB" sz="2400" b="1" dirty="0">
                <a:latin typeface="Agency FB" panose="020B0503020202020204" pitchFamily="34" charset="0"/>
              </a:rPr>
              <a:t> FEM</a:t>
            </a:r>
          </a:p>
          <a:p>
            <a:pPr>
              <a:lnSpc>
                <a:spcPct val="150000"/>
              </a:lnSpc>
            </a:pPr>
            <a:r>
              <a:rPr lang="en-GB" sz="2400" b="1" dirty="0" err="1">
                <a:latin typeface="Agency FB" panose="020B0503020202020204" pitchFamily="34" charset="0"/>
              </a:rPr>
              <a:t>Seminario</a:t>
            </a:r>
            <a:r>
              <a:rPr lang="en-GB" sz="2400" b="1" dirty="0">
                <a:latin typeface="Agency FB" panose="020B0503020202020204" pitchFamily="34" charset="0"/>
              </a:rPr>
              <a:t> on line</a:t>
            </a:r>
          </a:p>
          <a:p>
            <a:endParaRPr lang="en-GB" sz="2400" b="1" dirty="0">
              <a:latin typeface="Agency FB" panose="020B0503020202020204" pitchFamily="34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991BC41-F9D7-49B3-9DCE-5AE41CB0D10A}"/>
              </a:ext>
            </a:extLst>
          </p:cNvPr>
          <p:cNvSpPr txBox="1"/>
          <p:nvPr/>
        </p:nvSpPr>
        <p:spPr>
          <a:xfrm>
            <a:off x="228660" y="2891619"/>
            <a:ext cx="421075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000" dirty="0" err="1">
                <a:latin typeface="Agency FB" panose="020B0503020202020204" pitchFamily="34" charset="0"/>
              </a:rPr>
              <a:t>Relatori</a:t>
            </a:r>
            <a:r>
              <a:rPr lang="en-GB" sz="2000" dirty="0">
                <a:latin typeface="Agency FB" panose="020B0503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GB" sz="2000" dirty="0">
                <a:latin typeface="Agency FB" panose="020B0503020202020204" pitchFamily="34" charset="0"/>
              </a:rPr>
              <a:t>Prof. Ing. Paolo S. VALVO</a:t>
            </a:r>
          </a:p>
          <a:p>
            <a:pPr>
              <a:lnSpc>
                <a:spcPct val="150000"/>
              </a:lnSpc>
            </a:pPr>
            <a:r>
              <a:rPr lang="en-GB" sz="2000" dirty="0">
                <a:latin typeface="Agency FB" panose="020B0503020202020204" pitchFamily="34" charset="0"/>
              </a:rPr>
              <a:t>Senior Research Engineer. Marco Pellegrino</a:t>
            </a:r>
          </a:p>
          <a:p>
            <a:pPr>
              <a:lnSpc>
                <a:spcPct val="150000"/>
              </a:lnSpc>
            </a:pPr>
            <a:r>
              <a:rPr lang="en-GB" sz="2000" dirty="0" err="1">
                <a:latin typeface="Agency FB" panose="020B0503020202020204" pitchFamily="34" charset="0"/>
              </a:rPr>
              <a:t>Dott</a:t>
            </a:r>
            <a:r>
              <a:rPr lang="en-GB" sz="2000" dirty="0">
                <a:latin typeface="Agency FB" panose="020B0503020202020204" pitchFamily="34" charset="0"/>
              </a:rPr>
              <a:t>. Domenico Gaudioso</a:t>
            </a:r>
          </a:p>
          <a:p>
            <a:endParaRPr lang="en-GB" sz="2000" dirty="0">
              <a:latin typeface="Agency FB" panose="020B0503020202020204" pitchFamily="34" charset="0"/>
            </a:endParaRPr>
          </a:p>
        </p:txBody>
      </p:sp>
      <p:pic>
        <p:nvPicPr>
          <p:cNvPr id="40" name="Picture 10" descr="Alpaca4d | Food4Rhino">
            <a:extLst>
              <a:ext uri="{FF2B5EF4-FFF2-40B4-BE49-F238E27FC236}">
                <a16:creationId xmlns:a16="http://schemas.microsoft.com/office/drawing/2014/main" id="{D4972DF1-5845-49AB-906B-94F7C5EF6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7987" y="31677"/>
            <a:ext cx="1385275" cy="138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07590353-E11F-49A0-A038-D84BC8618609}"/>
              </a:ext>
            </a:extLst>
          </p:cNvPr>
          <p:cNvGrpSpPr/>
          <p:nvPr/>
        </p:nvGrpSpPr>
        <p:grpSpPr>
          <a:xfrm>
            <a:off x="7332911" y="112078"/>
            <a:ext cx="2253972" cy="1188355"/>
            <a:chOff x="752650" y="9169699"/>
            <a:chExt cx="3419833" cy="201747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FFDECF3-4ED1-4A61-9977-F5F6F4CFE59D}"/>
                </a:ext>
              </a:extLst>
            </p:cNvPr>
            <p:cNvGrpSpPr/>
            <p:nvPr/>
          </p:nvGrpSpPr>
          <p:grpSpPr>
            <a:xfrm>
              <a:off x="752651" y="9169699"/>
              <a:ext cx="3419832" cy="2017473"/>
              <a:chOff x="752651" y="9162079"/>
              <a:chExt cx="3419832" cy="2017473"/>
            </a:xfrm>
          </p:grpSpPr>
          <p:pic>
            <p:nvPicPr>
              <p:cNvPr id="57" name="Picture 10" descr="Instagram Logo transparent PNG - StickPNG">
                <a:extLst>
                  <a:ext uri="{FF2B5EF4-FFF2-40B4-BE49-F238E27FC236}">
                    <a16:creationId xmlns:a16="http://schemas.microsoft.com/office/drawing/2014/main" id="{3C959833-9F75-44E8-B943-ABAEF6ACE1D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2651" y="9162079"/>
                <a:ext cx="628640" cy="62863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8B73A220-77D6-45D0-8A5D-B960F6E9A7C4}"/>
                  </a:ext>
                </a:extLst>
              </p:cNvPr>
              <p:cNvGrpSpPr/>
              <p:nvPr/>
            </p:nvGrpSpPr>
            <p:grpSpPr>
              <a:xfrm>
                <a:off x="1344626" y="9233251"/>
                <a:ext cx="2827857" cy="1946301"/>
                <a:chOff x="3689050" y="1374169"/>
                <a:chExt cx="2961844" cy="1756384"/>
              </a:xfrm>
            </p:grpSpPr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6ABF16DF-138F-486C-A4C8-E37434AFF502}"/>
                    </a:ext>
                  </a:extLst>
                </p:cNvPr>
                <p:cNvSpPr txBox="1"/>
                <p:nvPr/>
              </p:nvSpPr>
              <p:spPr>
                <a:xfrm>
                  <a:off x="3689050" y="1988211"/>
                  <a:ext cx="2811801" cy="51291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just"/>
                  <a:r>
                    <a:rPr lang="en-GB" b="1" dirty="0">
                      <a:latin typeface="Agency FB" panose="020B0503020202020204" pitchFamily="34" charset="0"/>
                      <a:hlinkClick r:id="rId12"/>
                    </a:rPr>
                    <a:t>Alpaca4d | Facebook</a:t>
                  </a:r>
                  <a:endParaRPr lang="en-GB" b="1" dirty="0">
                    <a:latin typeface="Agency FB" panose="020B0503020202020204" pitchFamily="34" charset="0"/>
                  </a:endParaRP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91C88B73-0EFA-4233-8252-BC3FFC81EAAE}"/>
                    </a:ext>
                  </a:extLst>
                </p:cNvPr>
                <p:cNvSpPr txBox="1"/>
                <p:nvPr/>
              </p:nvSpPr>
              <p:spPr>
                <a:xfrm>
                  <a:off x="3689050" y="2564720"/>
                  <a:ext cx="2746157" cy="56583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just"/>
                  <a:r>
                    <a:rPr lang="en-GB" b="1" u="sng" dirty="0">
                      <a:latin typeface="Agency FB" panose="020B0503020202020204" pitchFamily="34" charset="0"/>
                      <a:hlinkClick r:id="rId13"/>
                    </a:rPr>
                    <a:t> Alpaca4d | LinkedIn</a:t>
                  </a:r>
                  <a:endParaRPr lang="en-GB" b="1" u="sng" dirty="0">
                    <a:latin typeface="Agency FB" panose="020B0503020202020204" pitchFamily="34" charset="0"/>
                  </a:endParaRP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21EC0231-0AE3-40BB-8CFF-8D6782FB9CFA}"/>
                    </a:ext>
                  </a:extLst>
                </p:cNvPr>
                <p:cNvSpPr txBox="1"/>
                <p:nvPr/>
              </p:nvSpPr>
              <p:spPr>
                <a:xfrm>
                  <a:off x="3719638" y="1374169"/>
                  <a:ext cx="2931256" cy="56583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just"/>
                  <a:r>
                    <a:rPr lang="en-GB" b="1" dirty="0">
                      <a:solidFill>
                        <a:schemeClr val="accent1"/>
                      </a:solidFill>
                      <a:latin typeface="Agency FB" panose="020B0503020202020204" pitchFamily="34" charset="0"/>
                      <a:hlinkClick r:id="rId14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Alpaca4d | Instagram</a:t>
                  </a:r>
                  <a:endParaRPr lang="en-GB" b="1" dirty="0">
                    <a:solidFill>
                      <a:schemeClr val="accent1"/>
                    </a:solidFill>
                    <a:latin typeface="Agency FB" panose="020B0503020202020204" pitchFamily="34" charset="0"/>
                  </a:endParaRPr>
                </a:p>
              </p:txBody>
            </p:sp>
          </p:grp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CB709ED1-B016-416A-B328-4D436ED321C5}"/>
                </a:ext>
              </a:extLst>
            </p:cNvPr>
            <p:cNvGrpSpPr/>
            <p:nvPr/>
          </p:nvGrpSpPr>
          <p:grpSpPr>
            <a:xfrm>
              <a:off x="794690" y="10542358"/>
              <a:ext cx="515980" cy="480491"/>
              <a:chOff x="5871693" y="4630718"/>
              <a:chExt cx="559379" cy="559382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DCF1CAA-EF2A-4771-B6C5-B3B6348C4C5C}"/>
                  </a:ext>
                </a:extLst>
              </p:cNvPr>
              <p:cNvSpPr/>
              <p:nvPr/>
            </p:nvSpPr>
            <p:spPr>
              <a:xfrm>
                <a:off x="5938520" y="4683760"/>
                <a:ext cx="426720" cy="45595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GB" b="1">
                  <a:latin typeface="Agency FB" panose="020B0503020202020204" pitchFamily="34" charset="0"/>
                </a:endParaRPr>
              </a:p>
            </p:txBody>
          </p:sp>
          <p:pic>
            <p:nvPicPr>
              <p:cNvPr id="56" name="Picture 22" descr="LinkedIn logo PNG">
                <a:extLst>
                  <a:ext uri="{FF2B5EF4-FFF2-40B4-BE49-F238E27FC236}">
                    <a16:creationId xmlns:a16="http://schemas.microsoft.com/office/drawing/2014/main" id="{E06E20AA-4D4D-49CC-BFE1-4410393E0C7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71693" y="4630718"/>
                <a:ext cx="559379" cy="5593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65ED8CCE-5064-413D-86A7-1ABD5D083649}"/>
                </a:ext>
              </a:extLst>
            </p:cNvPr>
            <p:cNvGrpSpPr/>
            <p:nvPr/>
          </p:nvGrpSpPr>
          <p:grpSpPr>
            <a:xfrm>
              <a:off x="752650" y="9884946"/>
              <a:ext cx="584265" cy="536355"/>
              <a:chOff x="4220082" y="5464263"/>
              <a:chExt cx="616670" cy="584266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0D955858-86A2-4942-B7B6-C630AE29714B}"/>
                  </a:ext>
                </a:extLst>
              </p:cNvPr>
              <p:cNvSpPr/>
              <p:nvPr/>
            </p:nvSpPr>
            <p:spPr>
              <a:xfrm>
                <a:off x="4309195" y="5506005"/>
                <a:ext cx="485273" cy="517410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GB" b="1">
                  <a:latin typeface="Agency FB" panose="020B0503020202020204" pitchFamily="34" charset="0"/>
                </a:endParaRPr>
              </a:p>
            </p:txBody>
          </p:sp>
          <p:pic>
            <p:nvPicPr>
              <p:cNvPr id="52" name="Picture 20" descr="Fb Logo Png Transparent Background Transparent Images – Free PNG Images  Vector, PSD, Clipart, Templates">
                <a:extLst>
                  <a:ext uri="{FF2B5EF4-FFF2-40B4-BE49-F238E27FC236}">
                    <a16:creationId xmlns:a16="http://schemas.microsoft.com/office/drawing/2014/main" id="{2AC2BB93-E733-4E52-9E58-0ABFE1D965D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16" t="15144" r="13048" b="16227"/>
              <a:stretch/>
            </p:blipFill>
            <p:spPr bwMode="auto">
              <a:xfrm>
                <a:off x="4220082" y="5464263"/>
                <a:ext cx="616670" cy="58426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EF6FBABE-4E93-4F32-AD96-8907C439D751}"/>
              </a:ext>
            </a:extLst>
          </p:cNvPr>
          <p:cNvSpPr/>
          <p:nvPr/>
        </p:nvSpPr>
        <p:spPr>
          <a:xfrm>
            <a:off x="165100" y="6835908"/>
            <a:ext cx="4792566" cy="585405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Alpaca4d è un plugin di Rhino/Grasshopper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che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sfrutta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gli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algoritmi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di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calcolo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agli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elementi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finite di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OpenSees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. 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OpenSees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è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utilizzato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principalmente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da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ricercatori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accademici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a causa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dell’interfaccia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non user-friendly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anche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se la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teoria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alla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base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delle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sue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librerie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è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altamente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sofisticata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.</a:t>
            </a:r>
          </a:p>
          <a:p>
            <a:pPr algn="just"/>
            <a:endParaRPr lang="en-GB" b="1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pPr algn="just"/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L’idea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principale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di Alpaca4d è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fornire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un modo semplice ed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efficiente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per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analizzare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le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strutture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tramite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OpenSees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senza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scrivere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alcun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codice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.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L’obiettivo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è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portare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più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utenti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eseguire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analisi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strutturali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con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OpenSees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in un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ambiente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parametrico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come Grasshopper.</a:t>
            </a:r>
          </a:p>
          <a:p>
            <a:pPr algn="just"/>
            <a:endParaRPr lang="en-GB" b="1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pPr algn="just"/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I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nostri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principali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campi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di interesse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sono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l’analisi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strutturale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,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l’ottimizzazione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,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l’apprendimento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automatico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, la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manipolazione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della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geometria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.</a:t>
            </a:r>
          </a:p>
          <a:p>
            <a:endParaRPr lang="en-GB" b="1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r>
              <a:rPr lang="en-GB" b="1" dirty="0" err="1">
                <a:solidFill>
                  <a:schemeClr val="tx1"/>
                </a:solidFill>
                <a:latin typeface="Agency FB" panose="020B0503020202020204" pitchFamily="34" charset="0"/>
              </a:rPr>
              <a:t>Contatti</a:t>
            </a:r>
            <a:r>
              <a:rPr lang="en-GB" b="1" dirty="0">
                <a:solidFill>
                  <a:schemeClr val="tx1"/>
                </a:solidFill>
                <a:latin typeface="Agency FB" panose="020B0503020202020204" pitchFamily="34" charset="0"/>
              </a:rPr>
              <a:t>:</a:t>
            </a:r>
            <a:endParaRPr lang="en-GB" dirty="0"/>
          </a:p>
          <a:p>
            <a:endParaRPr lang="en-GB" b="1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endParaRPr lang="it-IT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endParaRPr lang="it-IT" sz="180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endParaRPr lang="it-IT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endParaRPr lang="it-IT" sz="180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endParaRPr lang="it-IT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endParaRPr lang="it-IT" sz="1800" dirty="0">
              <a:solidFill>
                <a:srgbClr val="000000"/>
              </a:solidFill>
              <a:latin typeface="Segoe UI" panose="020B0502040204020203" pitchFamily="34" charset="0"/>
              <a:hlinkClick r:id="rId17"/>
            </a:endParaRPr>
          </a:p>
          <a:p>
            <a:endParaRPr lang="en-GB" b="1" dirty="0">
              <a:latin typeface="Agency FB" panose="020B0503020202020204" pitchFamily="34" charset="0"/>
            </a:endParaRPr>
          </a:p>
          <a:p>
            <a:endParaRPr lang="en-GB" dirty="0"/>
          </a:p>
          <a:p>
            <a:endParaRPr lang="en-GB" dirty="0"/>
          </a:p>
          <a:p>
            <a:endParaRPr lang="en-GB" b="1" dirty="0">
              <a:latin typeface="Agency FB" panose="020B0503020202020204" pitchFamily="34" charset="0"/>
            </a:endParaRPr>
          </a:p>
          <a:p>
            <a:endParaRPr lang="en-GB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648E3F8-8D0C-416B-92BD-7F322A676253}"/>
              </a:ext>
            </a:extLst>
          </p:cNvPr>
          <p:cNvSpPr txBox="1"/>
          <p:nvPr/>
        </p:nvSpPr>
        <p:spPr>
          <a:xfrm>
            <a:off x="186187" y="11834233"/>
            <a:ext cx="22291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u="sng" dirty="0">
                <a:solidFill>
                  <a:schemeClr val="accent1"/>
                </a:solidFill>
                <a:latin typeface="Bahnschrift Condensed" panose="020B0502040204020203" pitchFamily="34" charset="0"/>
              </a:rPr>
              <a:t>p.valvo@ing.unipi.it</a:t>
            </a:r>
          </a:p>
          <a:p>
            <a:r>
              <a:rPr lang="en-GB" b="1" u="sng" dirty="0">
                <a:solidFill>
                  <a:schemeClr val="accent1"/>
                </a:solidFill>
                <a:latin typeface="Bahnschrift Condensed" panose="020B0502040204020203" pitchFamily="34" charset="0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alpaca4d@gmail.com</a:t>
            </a:r>
            <a:endParaRPr lang="en-GB" b="1" u="sng" dirty="0">
              <a:solidFill>
                <a:schemeClr val="accent1"/>
              </a:solidFill>
              <a:latin typeface="Bahnschrift Condensed" panose="020B0502040204020203" pitchFamily="34" charset="0"/>
            </a:endParaRP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79B1BEB-8CAB-4208-A00B-5CA8C2B083CC}"/>
              </a:ext>
            </a:extLst>
          </p:cNvPr>
          <p:cNvCxnSpPr>
            <a:cxnSpLocks/>
          </p:cNvCxnSpPr>
          <p:nvPr/>
        </p:nvCxnSpPr>
        <p:spPr>
          <a:xfrm>
            <a:off x="0" y="1432299"/>
            <a:ext cx="9601200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7DF542B5-0E1E-4944-90D2-268C50232383}"/>
              </a:ext>
            </a:extLst>
          </p:cNvPr>
          <p:cNvSpPr txBox="1"/>
          <p:nvPr/>
        </p:nvSpPr>
        <p:spPr>
          <a:xfrm>
            <a:off x="2415347" y="5422926"/>
            <a:ext cx="48101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b="1" dirty="0">
                <a:solidFill>
                  <a:srgbClr val="000000"/>
                </a:solidFill>
                <a:latin typeface="Agency FB" panose="020B0503020202020204" pitchFamily="34" charset="0"/>
              </a:rPr>
              <a:t>Il seminario è aperto a tutti gli interessati, che sono invitati a collegarsi tramite Microsoft Teams al seguente indirizzo:</a:t>
            </a:r>
          </a:p>
          <a:p>
            <a:pPr algn="ctr"/>
            <a:r>
              <a:rPr lang="en-GB" sz="1800" b="1" dirty="0">
                <a:solidFill>
                  <a:schemeClr val="accent1"/>
                </a:solidFill>
                <a:latin typeface="Agency FB" panose="020B0503020202020204" pitchFamily="34" charset="0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meeting teams</a:t>
            </a:r>
            <a:endParaRPr lang="en-GB" sz="1800" b="1" dirty="0">
              <a:solidFill>
                <a:schemeClr val="accent1"/>
              </a:solidFill>
              <a:latin typeface="Agency FB" panose="020B0503020202020204" pitchFamily="34" charset="0"/>
            </a:endParaRPr>
          </a:p>
          <a:p>
            <a:endParaRPr lang="it-IT" sz="1800" b="1" dirty="0">
              <a:solidFill>
                <a:srgbClr val="000000"/>
              </a:solidFill>
              <a:latin typeface="Agency FB" panose="020B0503020202020204" pitchFamily="34" charset="0"/>
            </a:endParaRPr>
          </a:p>
        </p:txBody>
      </p:sp>
      <p:sp>
        <p:nvSpPr>
          <p:cNvPr id="48" name="Titolo 1">
            <a:extLst>
              <a:ext uri="{FF2B5EF4-FFF2-40B4-BE49-F238E27FC236}">
                <a16:creationId xmlns:a16="http://schemas.microsoft.com/office/drawing/2014/main" id="{EF2BBB41-03BE-4240-A3DD-6DA2076C5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7657" y="317244"/>
            <a:ext cx="3583189" cy="950139"/>
          </a:xfrm>
        </p:spPr>
        <p:txBody>
          <a:bodyPr>
            <a:normAutofit fontScale="90000"/>
          </a:bodyPr>
          <a:lstStyle/>
          <a:p>
            <a:pPr algn="l">
              <a:lnSpc>
                <a:spcPts val="2000"/>
              </a:lnSpc>
            </a:pPr>
            <a:r>
              <a:rPr lang="en-GB" sz="2200" b="1" kern="1100" spc="120" dirty="0">
                <a:solidFill>
                  <a:srgbClr val="447EA6"/>
                </a:solidFill>
                <a:latin typeface="Baskerville Old Face" panose="02020602080505020303" pitchFamily="18" charset="0"/>
              </a:rPr>
              <a:t>UNIVERSITÀ DI PISA</a:t>
            </a:r>
            <a:br>
              <a:rPr lang="en-GB" sz="1500" dirty="0">
                <a:solidFill>
                  <a:srgbClr val="447EA6"/>
                </a:solidFill>
                <a:latin typeface="Baskerville Old Face" panose="02020602080505020303" pitchFamily="18" charset="0"/>
              </a:rPr>
            </a:br>
            <a:r>
              <a:rPr lang="en-GB" sz="20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D</a:t>
            </a:r>
            <a:r>
              <a:rPr lang="en-GB" sz="13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IPARTIMENTO DI </a:t>
            </a:r>
            <a:r>
              <a:rPr lang="en-GB" sz="20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I</a:t>
            </a:r>
            <a:r>
              <a:rPr lang="en-GB" sz="13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NGEGNERIA </a:t>
            </a:r>
            <a:r>
              <a:rPr lang="en-GB" sz="20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C</a:t>
            </a:r>
            <a:r>
              <a:rPr lang="en-GB" sz="13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IVILE E </a:t>
            </a:r>
            <a:r>
              <a:rPr lang="en-GB" sz="20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I</a:t>
            </a:r>
            <a:r>
              <a:rPr lang="en-GB" sz="1300" spc="100" dirty="0">
                <a:solidFill>
                  <a:srgbClr val="447EA6"/>
                </a:solidFill>
                <a:latin typeface="Baskerville Old Face" panose="02020602080505020303" pitchFamily="18" charset="0"/>
                <a:ea typeface="Batang" panose="020B0503020000020004" pitchFamily="18" charset="-127"/>
              </a:rPr>
              <a:t>NDUSTRIALE</a:t>
            </a:r>
            <a:br>
              <a:rPr lang="en-GB" sz="1600" dirty="0">
                <a:solidFill>
                  <a:srgbClr val="447EA6"/>
                </a:solidFill>
                <a:latin typeface="Baskerville Old Face" panose="02020602080505020303" pitchFamily="18" charset="0"/>
              </a:rPr>
            </a:br>
            <a:r>
              <a:rPr lang="en-GB" sz="1600" spc="100" dirty="0" err="1">
                <a:solidFill>
                  <a:srgbClr val="447EA6"/>
                </a:solidFill>
                <a:latin typeface="Baskerville Old Face" panose="02020602080505020303" pitchFamily="18" charset="0"/>
              </a:rPr>
              <a:t>CdLM</a:t>
            </a:r>
            <a:r>
              <a:rPr lang="en-GB" sz="1600" spc="100" dirty="0">
                <a:solidFill>
                  <a:srgbClr val="447EA6"/>
                </a:solidFill>
                <a:latin typeface="Baskerville Old Face" panose="02020602080505020303" pitchFamily="18" charset="0"/>
              </a:rPr>
              <a:t> in </a:t>
            </a:r>
            <a:r>
              <a:rPr lang="en-GB" sz="1600" spc="100" dirty="0" err="1">
                <a:solidFill>
                  <a:srgbClr val="447EA6"/>
                </a:solidFill>
                <a:latin typeface="Baskerville Old Face" panose="02020602080505020303" pitchFamily="18" charset="0"/>
              </a:rPr>
              <a:t>Ingegneria</a:t>
            </a:r>
            <a:r>
              <a:rPr lang="en-GB" sz="1600" spc="100" dirty="0">
                <a:solidFill>
                  <a:srgbClr val="447EA6"/>
                </a:solidFill>
                <a:latin typeface="Baskerville Old Face" panose="02020602080505020303" pitchFamily="18" charset="0"/>
              </a:rPr>
              <a:t> </a:t>
            </a:r>
            <a:r>
              <a:rPr lang="en-GB" sz="1600" spc="100" dirty="0" err="1">
                <a:solidFill>
                  <a:srgbClr val="447EA6"/>
                </a:solidFill>
                <a:latin typeface="Baskerville Old Face" panose="02020602080505020303" pitchFamily="18" charset="0"/>
              </a:rPr>
              <a:t>Strutturale</a:t>
            </a:r>
            <a:r>
              <a:rPr lang="en-GB" sz="1600" spc="100" dirty="0">
                <a:solidFill>
                  <a:srgbClr val="447EA6"/>
                </a:solidFill>
                <a:latin typeface="Baskerville Old Face" panose="02020602080505020303" pitchFamily="18" charset="0"/>
              </a:rPr>
              <a:t> e </a:t>
            </a:r>
            <a:r>
              <a:rPr lang="en-GB" sz="1600" spc="100" dirty="0" err="1">
                <a:solidFill>
                  <a:srgbClr val="447EA6"/>
                </a:solidFill>
                <a:latin typeface="Baskerville Old Face" panose="02020602080505020303" pitchFamily="18" charset="0"/>
              </a:rPr>
              <a:t>Edile</a:t>
            </a:r>
            <a:endParaRPr lang="en-GB" sz="1600" spc="100" dirty="0">
              <a:solidFill>
                <a:srgbClr val="447EA6"/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131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302</TotalTime>
  <Words>266</Words>
  <Application>Microsoft Office PowerPoint</Application>
  <PresentationFormat>A3 Paper (297x420 mm)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Agency FB</vt:lpstr>
      <vt:lpstr>Arial</vt:lpstr>
      <vt:lpstr>Bahnschrift Condensed</vt:lpstr>
      <vt:lpstr>Baskerville Old Face</vt:lpstr>
      <vt:lpstr>Calibri</vt:lpstr>
      <vt:lpstr>Calibri Light</vt:lpstr>
      <vt:lpstr>Segoe UI</vt:lpstr>
      <vt:lpstr>Office Theme</vt:lpstr>
      <vt:lpstr>UNIVERSITÀ DI PISA DIPARTIMENTO DI INGEGNERIA CIVILE E INDUSTRIALE CdLM in Ingegneria Strutturale e Edile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Domenico Gaudioso</dc:creator>
  <cp:lastModifiedBy>Domenico Gaudioso</cp:lastModifiedBy>
  <cp:revision>61</cp:revision>
  <dcterms:created xsi:type="dcterms:W3CDTF">2021-04-24T10:26:59Z</dcterms:created>
  <dcterms:modified xsi:type="dcterms:W3CDTF">2021-05-02T19:59:29Z</dcterms:modified>
</cp:coreProperties>
</file>

<file path=docProps/thumbnail.jpeg>
</file>